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327" r:id="rId4"/>
    <p:sldId id="328" r:id="rId5"/>
    <p:sldId id="321" r:id="rId6"/>
    <p:sldId id="317" r:id="rId7"/>
    <p:sldId id="319" r:id="rId8"/>
    <p:sldId id="322" r:id="rId9"/>
    <p:sldId id="318" r:id="rId10"/>
    <p:sldId id="320" r:id="rId11"/>
    <p:sldId id="324" r:id="rId12"/>
    <p:sldId id="326" r:id="rId13"/>
    <p:sldId id="26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34" autoAdjust="0"/>
    <p:restoredTop sz="94660"/>
  </p:normalViewPr>
  <p:slideViewPr>
    <p:cSldViewPr snapToGrid="0">
      <p:cViewPr>
        <p:scale>
          <a:sx n="81" d="100"/>
          <a:sy n="81" d="100"/>
        </p:scale>
        <p:origin x="-276" y="-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D40657F-69F3-4E37-B970-725BCC6AA1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4DFCAF8-C751-48B1-8986-078BDE6EEB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A855BDE-50FD-42BF-8198-D7985BD1F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27A46-4A14-4164-BCAD-6620F4DDE22B}" type="datetimeFigureOut">
              <a:rPr lang="en-IN" smtClean="0"/>
              <a:t>15-06-2018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1CEA14F-07C8-4C3C-9BAD-35BB96DB5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60D3C6D-CC79-4176-B272-513E1BB03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9997F-1555-41C4-9169-223AF686118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02877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A68FE11-CA5F-4377-A99A-166E64C40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C185156-5FEF-4710-8948-0258B6E2D7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1473212-5A35-4494-A45A-78ABA6F61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27A46-4A14-4164-BCAD-6620F4DDE22B}" type="datetimeFigureOut">
              <a:rPr lang="en-IN" smtClean="0"/>
              <a:t>15-06-2018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4053E14-EDB7-4AA9-8728-BEFF62E53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D086B86-6FF7-4E00-811B-E792E1AC7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9997F-1555-41C4-9169-223AF686118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37172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E108DC1E-4220-426E-B0BA-A1C223B169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0FF4FF3-8FC2-46C4-ADCD-3CEA3E9B72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57F35A1-2D71-427B-8874-2C2009793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27A46-4A14-4164-BCAD-6620F4DDE22B}" type="datetimeFigureOut">
              <a:rPr lang="en-IN" smtClean="0"/>
              <a:t>15-06-2018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F31DC35-20C6-4051-8F20-37A7F75F9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EE0A313-5675-4EF6-AFD0-331915BD8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9997F-1555-41C4-9169-223AF686118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50246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07D5D2-A7EC-4494-9A13-0C635FE7A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EFAC51D-418D-4137-8EBB-80A1788E32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ED6DC8A-4E1F-4493-BA0E-0BD6C9E8D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27A46-4A14-4164-BCAD-6620F4DDE22B}" type="datetimeFigureOut">
              <a:rPr lang="en-IN" smtClean="0"/>
              <a:t>15-06-2018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758CEEC-7D9B-4197-9770-7BD17786E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3180EF9-6395-42F1-B7AC-8251A7F56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9997F-1555-41C4-9169-223AF686118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78301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189E37-75BE-431E-826C-8D39228BD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67389E8-07B4-4AD9-BADB-49491C23FF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7F4F25E-6518-4B57-873B-9E817A09B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27A46-4A14-4164-BCAD-6620F4DDE22B}" type="datetimeFigureOut">
              <a:rPr lang="en-IN" smtClean="0"/>
              <a:t>15-06-2018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106CDFD-A9AA-47EF-88C0-1E47A2C36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213AC29-3914-4E42-A837-B168F490F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9997F-1555-41C4-9169-223AF686118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81663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6C7FC88-1CAD-492B-BE70-764E64A422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7EBB86D-2989-4F4B-A0A0-E7F1686B9C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F74F396-D18C-4E20-ADAA-EFFB4F809F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BC7222F-E5C4-4758-A109-AC13FFBFD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27A46-4A14-4164-BCAD-6620F4DDE22B}" type="datetimeFigureOut">
              <a:rPr lang="en-IN" smtClean="0"/>
              <a:t>15-06-2018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9A8D306-D6C9-45F9-80AB-1862E2F31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4C7678F-B7D0-4CF1-9968-9A9F7FF53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9997F-1555-41C4-9169-223AF686118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3810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EC03E37-D5CA-4F44-809B-4A8E9095A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AE25665-FB73-44E1-A890-6B47174D28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04BE97C-5A2B-4E7A-B6D1-F7009D7012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1E3451E8-095D-4B32-B04C-48B893CDCE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4A515E80-8F18-4DCB-8941-313DB266F4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CCA90C82-6A2C-41CA-ABC1-0E25C3E7A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27A46-4A14-4164-BCAD-6620F4DDE22B}" type="datetimeFigureOut">
              <a:rPr lang="en-IN" smtClean="0"/>
              <a:t>15-06-2018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EA06AEC3-82E7-4790-8BCE-736CE6557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B28597B2-0C85-4510-960C-9FBC3EF61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9997F-1555-41C4-9169-223AF686118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67121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915106E-1286-4613-8EE9-AA71361C5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D2299B98-323E-4606-A6D2-15AF09C57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27A46-4A14-4164-BCAD-6620F4DDE22B}" type="datetimeFigureOut">
              <a:rPr lang="en-IN" smtClean="0"/>
              <a:t>15-06-2018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24F90A4-D111-4CE0-80A1-A0738A219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3A5BF15-3D4F-4C57-A2CB-AFDD08B69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9997F-1555-41C4-9169-223AF686118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6253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584DA8DC-19D6-4EE6-90E8-3EADD938A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27A46-4A14-4164-BCAD-6620F4DDE22B}" type="datetimeFigureOut">
              <a:rPr lang="en-IN" smtClean="0"/>
              <a:t>15-06-2018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D00BC18-9661-495B-92D0-7E627AD61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0EB627D-6ED4-4295-8565-53649BB7DF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9997F-1555-41C4-9169-223AF686118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35003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BE416A8-0873-4045-BFDD-03D5963C80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132A3D6-0E5E-4E28-9024-C19E21E71F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6C46322-CC87-46ED-BE23-55088FC43F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A76515C-AE46-4D76-9FB9-24379F904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27A46-4A14-4164-BCAD-6620F4DDE22B}" type="datetimeFigureOut">
              <a:rPr lang="en-IN" smtClean="0"/>
              <a:t>15-06-2018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D8C19A3-927E-40B2-A2C7-4FCA41C63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2F0C84D-CDD5-4E8C-8F56-FF7D6F497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9997F-1555-41C4-9169-223AF686118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82323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0C6ED0A-E952-406C-BBE4-2B0A1309B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138D8105-041A-435E-8B3C-88414D41D2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2232011-EF33-4E05-8443-0B095756D3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35334CE-0F95-458A-8288-57471B14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27A46-4A14-4164-BCAD-6620F4DDE22B}" type="datetimeFigureOut">
              <a:rPr lang="en-IN" smtClean="0"/>
              <a:t>15-06-2018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337FF58-E65A-4F2C-9F31-B21EEF470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C139D43-D727-44BC-A38A-22D1232E9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9997F-1555-41C4-9169-223AF686118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3734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D426042-E5D3-43E1-932C-8F36A5C15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2C63F49-2718-4919-8202-2EA326ADD2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DF875CA-7B9B-40AF-9707-2755962394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627A46-4A14-4164-BCAD-6620F4DDE22B}" type="datetimeFigureOut">
              <a:rPr lang="en-IN" smtClean="0"/>
              <a:t>15-06-2018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1B1F40D-B9C5-49FB-9DDC-24B6FF7D52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A89F285-93F2-4D9F-BF28-FE63C73893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09997F-1555-41C4-9169-223AF686118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23364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/>
          <p:cNvSpPr>
            <a:spLocks noGrp="1"/>
          </p:cNvSpPr>
          <p:nvPr>
            <p:ph type="subTitle" idx="1"/>
          </p:nvPr>
        </p:nvSpPr>
        <p:spPr>
          <a:xfrm>
            <a:off x="1234911" y="4836160"/>
            <a:ext cx="9321329" cy="1520190"/>
          </a:xfrm>
        </p:spPr>
        <p:txBody>
          <a:bodyPr>
            <a:normAutofit/>
          </a:bodyPr>
          <a:lstStyle/>
          <a:p>
            <a:pPr eaLnBrk="1" hangingPunct="1"/>
            <a:r>
              <a:rPr lang="en-IN" altLang="en-US" sz="3600" b="1" dirty="0">
                <a:solidFill>
                  <a:schemeClr val="accent6">
                    <a:lumMod val="50000"/>
                  </a:schemeClr>
                </a:solidFill>
                <a:latin typeface="Perpetua (Body)"/>
                <a:cs typeface="Times New Roman" pitchFamily="18" charset="0"/>
              </a:rPr>
              <a:t>MEGHALAYA</a:t>
            </a:r>
          </a:p>
          <a:p>
            <a:pPr eaLnBrk="1" hangingPunct="1"/>
            <a:r>
              <a:rPr lang="en-IN" altLang="en-US" sz="3600" b="1" dirty="0">
                <a:solidFill>
                  <a:schemeClr val="accent6">
                    <a:lumMod val="50000"/>
                  </a:schemeClr>
                </a:solidFill>
                <a:latin typeface="Perpetua (Body)"/>
                <a:cs typeface="Times New Roman" pitchFamily="18" charset="0"/>
              </a:rPr>
              <a:t> 3</a:t>
            </a:r>
            <a:r>
              <a:rPr lang="en-IN" altLang="en-US" sz="3600" b="1" baseline="30000" dirty="0">
                <a:solidFill>
                  <a:schemeClr val="accent6">
                    <a:lumMod val="50000"/>
                  </a:schemeClr>
                </a:solidFill>
                <a:latin typeface="Perpetua (Body)"/>
                <a:cs typeface="Times New Roman" pitchFamily="18" charset="0"/>
              </a:rPr>
              <a:t>rd</a:t>
            </a:r>
            <a:r>
              <a:rPr lang="en-IN" altLang="en-US" sz="3600" b="1" dirty="0">
                <a:solidFill>
                  <a:schemeClr val="accent6">
                    <a:lumMod val="50000"/>
                  </a:schemeClr>
                </a:solidFill>
                <a:latin typeface="Perpetua (Body)"/>
                <a:cs typeface="Times New Roman" pitchFamily="18" charset="0"/>
              </a:rPr>
              <a:t> to 10</a:t>
            </a:r>
            <a:r>
              <a:rPr lang="en-IN" altLang="en-US" sz="3600" b="1" baseline="30000" dirty="0">
                <a:solidFill>
                  <a:schemeClr val="accent6">
                    <a:lumMod val="50000"/>
                  </a:schemeClr>
                </a:solidFill>
                <a:latin typeface="Perpetua (Body)"/>
                <a:cs typeface="Times New Roman" pitchFamily="18" charset="0"/>
              </a:rPr>
              <a:t>th</a:t>
            </a:r>
            <a:r>
              <a:rPr lang="en-IN" altLang="en-US" sz="3600" b="1" dirty="0">
                <a:solidFill>
                  <a:schemeClr val="accent6">
                    <a:lumMod val="50000"/>
                  </a:schemeClr>
                </a:solidFill>
                <a:latin typeface="Perpetua (Body)"/>
                <a:cs typeface="Times New Roman" pitchFamily="18" charset="0"/>
              </a:rPr>
              <a:t>  November, 2017</a:t>
            </a:r>
            <a:endParaRPr lang="en-IN" altLang="en-US" sz="3200" b="1" dirty="0">
              <a:solidFill>
                <a:schemeClr val="accent6">
                  <a:lumMod val="50000"/>
                </a:schemeClr>
              </a:solidFill>
              <a:latin typeface="Perpetua (Body)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5EEEF4-7AD7-4B8E-8E1B-307E46C070F3}" type="slidenum">
              <a:rPr lang="en-IN" smtClean="0"/>
              <a:pPr>
                <a:defRPr/>
              </a:pPr>
              <a:t>1</a:t>
            </a:fld>
            <a:endParaRPr lang="en-IN"/>
          </a:p>
        </p:txBody>
      </p:sp>
      <p:sp>
        <p:nvSpPr>
          <p:cNvPr id="5" name="Rectangle 4"/>
          <p:cNvSpPr/>
          <p:nvPr/>
        </p:nvSpPr>
        <p:spPr>
          <a:xfrm>
            <a:off x="304801" y="136525"/>
            <a:ext cx="113893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alt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11</a:t>
            </a:r>
            <a:r>
              <a:rPr lang="en-IN" altLang="en-US" sz="4800" b="1" baseline="30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th</a:t>
            </a:r>
            <a:r>
              <a:rPr lang="en-IN" alt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COMMON REVIEW MISSION </a:t>
            </a:r>
            <a:endParaRPr lang="en-US" sz="4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 descr="IMG-20170116-WA0017.jpg">
            <a:extLst>
              <a:ext uri="{FF2B5EF4-FFF2-40B4-BE49-F238E27FC236}">
                <a16:creationId xmlns:a16="http://schemas.microsoft.com/office/drawing/2014/main" xmlns="" id="{7341856C-D510-4826-86C1-7725F31DC6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918" y="1216378"/>
            <a:ext cx="4127453" cy="3095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72792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7240CD6-F788-4B86-891A-9C9F0A7C0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41679"/>
          </a:xfrm>
        </p:spPr>
        <p:txBody>
          <a:bodyPr/>
          <a:lstStyle/>
          <a:p>
            <a:r>
              <a:rPr lang="en-IN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7CCAB43-FDD5-43DD-8B44-0A6511E273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3760"/>
            <a:ext cx="12192000" cy="5984239"/>
          </a:xfrm>
        </p:spPr>
        <p:txBody>
          <a:bodyPr>
            <a:normAutofit/>
          </a:bodyPr>
          <a:lstStyle/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District administration to address the issues related to connectivity and communication in hard to reach areas of the districts.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train field workforce on use of Salt Testing Kit.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Timely entries in </a:t>
            </a:r>
            <a:r>
              <a:rPr lang="en-I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Nikshay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to be ensured.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Chest X-Rays, pre and during treatment evaluations (like RFT, LFT, TFT etc.) need to be made available free of cost for presumptive patients (may be outsourced from private sector if needed).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States should continue the efforts on training and ensure completion of training under Universal Screening of common NCDs for all cadres on a priority basis.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State to introduce Appraisals and performance based incentives: Hardship allowances.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State to implement HRMIS for capturing employee information, transfer/postings.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Guidelines for Selection process of ASHAs should be adhered and the selection should be in consensus with the community. State to plan a mapping of all the villages and revise the target for ASHAs, AFs and trainers.</a:t>
            </a: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165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7240CD6-F788-4B86-891A-9C9F0A7C0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41679"/>
          </a:xfrm>
        </p:spPr>
        <p:txBody>
          <a:bodyPr/>
          <a:lstStyle/>
          <a:p>
            <a:r>
              <a:rPr lang="en-IN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7CCAB43-FDD5-43DD-8B44-0A6511E273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3760"/>
            <a:ext cx="12192000" cy="5984239"/>
          </a:xfrm>
        </p:spPr>
        <p:txBody>
          <a:bodyPr>
            <a:normAutofit/>
          </a:bodyPr>
          <a:lstStyle/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Operationalisation of FRU &amp; other specialist facilities at least at DH level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Converge with other departments to tie up for residential facilities for ASHA trainings.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Operationalisation of Institutional framework for Quality Assurance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Grievance Redressal System operationalisation as per National Guidelines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hold a meeting with Bank branches to facilitate the opening of MAS accounts at state/district/city level. 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training cum orientation on gender related issues and VISHAKHA guidelines.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Capacity building is required for DPMU/BPMU staff for HMIS and RCH portal data/ information.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Implementation of BMW Rules 2016 – Constitution of State &amp; District Level Advisory Committee, development Common Biomedical Waste Treatment Facilities, etc.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RKS is to be formed for each UPHC. </a:t>
            </a: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47619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7240CD6-F788-4B86-891A-9C9F0A7C0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41679"/>
          </a:xfrm>
        </p:spPr>
        <p:txBody>
          <a:bodyPr/>
          <a:lstStyle/>
          <a:p>
            <a:r>
              <a:rPr lang="en-IN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7CCAB43-FDD5-43DD-8B44-0A6511E273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3760"/>
            <a:ext cx="12192000" cy="5984239"/>
          </a:xfrm>
        </p:spPr>
        <p:txBody>
          <a:bodyPr>
            <a:normAutofit/>
          </a:bodyPr>
          <a:lstStyle/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Services of specialists already working with the State government may be utilized at UPHC level 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Tenure based transfer posting policy for MOs and other key staff working in difficult and remote locations.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issue of </a:t>
            </a:r>
            <a:r>
              <a:rPr lang="en-I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motorability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NH-62 from Tura to South Garo Hills needs to be taken with NHAI/ Ministry of Road Transport and Highways, </a:t>
            </a:r>
            <a:r>
              <a:rPr lang="en-I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GoI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Issue of mobile / internet connectivity in the remote areas need to be taken up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PHED may be sensitized to urgently take up new construction/ renovation of SC, PHCs and residential quarters which are in dilapidated condition in South Garo Hills</a:t>
            </a: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1097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2172BF-4A35-47B2-A60D-CCBC21623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   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D10F22C1-3FFA-4A06-8860-E09883B0A5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527" y="3636226"/>
            <a:ext cx="3540394" cy="3660120"/>
          </a:xfrm>
        </p:spPr>
      </p:pic>
    </p:spTree>
    <p:extLst>
      <p:ext uri="{BB962C8B-B14F-4D97-AF65-F5344CB8AC3E}">
        <p14:creationId xmlns:p14="http://schemas.microsoft.com/office/powerpoint/2010/main" val="1095256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7240CD6-F788-4B86-891A-9C9F0A7C0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41679"/>
          </a:xfrm>
        </p:spPr>
        <p:txBody>
          <a:bodyPr/>
          <a:lstStyle/>
          <a:p>
            <a:r>
              <a:rPr lang="en-IN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POSITIVES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7CCAB43-FDD5-43DD-8B44-0A6511E273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41680"/>
            <a:ext cx="12192000" cy="6113281"/>
          </a:xfrm>
        </p:spPr>
        <p:txBody>
          <a:bodyPr>
            <a:normAutofit/>
          </a:bodyPr>
          <a:lstStyle/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 Infrastructure, Clean and Well Equipped Facilities with Staff Residential Quarters available in most of the Facilities.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PINK TAXI – Innovation model– drop back facility to Mothers and Infants post delivery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Meghalaya Maternity Benefit Scheme and ASHA Benefit Scheme - good practices of the state. 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IEC material and Standard Operating Procedures well displayed. 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RBSK teams in place in all the blocks, screening of children (0-18 years) being conducted In schools and AWCs.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Vaccines were available in sufficient quantity. Cold chain points were well maintained across all the facilities visited. 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Guidelines for managing JE cases circulated to all major public &amp; private sector hospitals.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901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xmlns="" id="{F9EB5637-9C3D-4C39-A12D-FB87B891BB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9" r="8881"/>
          <a:stretch/>
        </p:blipFill>
        <p:spPr>
          <a:xfrm>
            <a:off x="5192236" y="492573"/>
            <a:ext cx="6476716" cy="5880796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AB45A142-4255-493C-8284-5D566C121B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ltGray">
          <a:xfrm>
            <a:off x="336884" y="321177"/>
            <a:ext cx="4332307" cy="6179552"/>
          </a:xfrm>
          <a:prstGeom prst="rect">
            <a:avLst/>
          </a:prstGeom>
          <a:solidFill>
            <a:srgbClr val="404040">
              <a:alpha val="89804"/>
            </a:srgbClr>
          </a:solidFill>
          <a:ln w="127000" cap="sq" cmpd="thinThick">
            <a:solidFill>
              <a:srgbClr val="595959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38FB9660-F42F-4313-BBC4-47C007FE484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1191126" y="3910267"/>
            <a:ext cx="258679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C52B8182-52DC-4D49-9DA9-2E3730E13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37" y="914400"/>
            <a:ext cx="3657600" cy="288757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‘Pink-Taxi’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xmlns="" id="{4773C8B3-044B-486E-B08E-9E8272D24E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37" y="4170501"/>
            <a:ext cx="3657600" cy="1525597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sz="3200" b="1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Partnership </a:t>
            </a:r>
            <a:r>
              <a:rPr lang="en-US" sz="3200" b="1" dirty="0">
                <a:solidFill>
                  <a:srgbClr val="FFFFFF"/>
                </a:solidFill>
              </a:rPr>
              <a:t>under</a:t>
            </a:r>
            <a:r>
              <a:rPr lang="en-US" sz="3200" b="1" kern="12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 JSSK</a:t>
            </a:r>
          </a:p>
        </p:txBody>
      </p:sp>
    </p:spTree>
    <p:extLst>
      <p:ext uri="{BB962C8B-B14F-4D97-AF65-F5344CB8AC3E}">
        <p14:creationId xmlns:p14="http://schemas.microsoft.com/office/powerpoint/2010/main" val="3339112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3" descr="C:\Users\jnnhs\Desktop\11th CRM\Photographs\Chokpot\IMG-20171110-WA0010.jpg">
            <a:extLst>
              <a:ext uri="{FF2B5EF4-FFF2-40B4-BE49-F238E27FC236}">
                <a16:creationId xmlns:a16="http://schemas.microsoft.com/office/drawing/2014/main" xmlns="" id="{60CFE62D-A2BF-464F-AB6B-3EDD26D63033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3" r="26947"/>
          <a:stretch/>
        </p:blipFill>
        <p:spPr bwMode="auto">
          <a:xfrm>
            <a:off x="5192236" y="492573"/>
            <a:ext cx="6476716" cy="5880796"/>
          </a:xfrm>
          <a:prstGeom prst="rect">
            <a:avLst/>
          </a:prstGeom>
          <a:noFill/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AB45A142-4255-493C-8284-5D566C121B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ltGray">
          <a:xfrm>
            <a:off x="336884" y="321177"/>
            <a:ext cx="4332307" cy="6179552"/>
          </a:xfrm>
          <a:prstGeom prst="rect">
            <a:avLst/>
          </a:prstGeom>
          <a:solidFill>
            <a:srgbClr val="404040">
              <a:alpha val="89804"/>
            </a:srgbClr>
          </a:solidFill>
          <a:ln w="127000" cap="sq" cmpd="thinThick">
            <a:solidFill>
              <a:srgbClr val="595959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38FB9660-F42F-4313-BBC4-47C007FE484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1191126" y="3910267"/>
            <a:ext cx="258679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B2C12BF8-2D3F-4129-86D6-FDF7F5534C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37" y="914400"/>
            <a:ext cx="3657600" cy="2887579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4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Kayakalp Winner CHC (</a:t>
            </a:r>
            <a:r>
              <a:rPr lang="en-US" sz="48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Chokpot</a:t>
            </a:r>
            <a:r>
              <a:rPr lang="en-US" sz="4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) in </a:t>
            </a:r>
            <a:r>
              <a:rPr lang="en-US" sz="4800" dirty="0">
                <a:solidFill>
                  <a:srgbClr val="FFFFFF"/>
                </a:solidFill>
              </a:rPr>
              <a:t>South Garo Hills</a:t>
            </a:r>
            <a:r>
              <a:rPr lang="en-US" sz="4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District</a:t>
            </a:r>
          </a:p>
        </p:txBody>
      </p:sp>
    </p:spTree>
    <p:extLst>
      <p:ext uri="{BB962C8B-B14F-4D97-AF65-F5344CB8AC3E}">
        <p14:creationId xmlns:p14="http://schemas.microsoft.com/office/powerpoint/2010/main" val="1082399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7240CD6-F788-4B86-891A-9C9F0A7C0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41679"/>
          </a:xfrm>
        </p:spPr>
        <p:txBody>
          <a:bodyPr/>
          <a:lstStyle/>
          <a:p>
            <a:r>
              <a:rPr lang="en-IN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POSITIVES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7CCAB43-FDD5-43DD-8B44-0A6511E273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3760"/>
            <a:ext cx="12192000" cy="5984239"/>
          </a:xfrm>
        </p:spPr>
        <p:txBody>
          <a:bodyPr/>
          <a:lstStyle/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Involvement of PRI was evident in CAH in the state. PRI representatives were also attending the Jan </a:t>
            </a:r>
            <a:r>
              <a:rPr lang="en-I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samvads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their respective blocks.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Both districts are reporting facility level data on HMIS and RCH portal on regular basis in-spite of no internet connectivity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Neat &amp; Clean Health Facilities. Kayakalp Initiative is rolled-out.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Infection Control Committees are in place across the facilities.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‘Mera-Aspataal’ Initiative functional at Civil Hospital Shillong.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Well established Urban PHCs with motivated team.</a:t>
            </a: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4352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7240CD6-F788-4B86-891A-9C9F0A7C0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41679"/>
          </a:xfrm>
        </p:spPr>
        <p:txBody>
          <a:bodyPr/>
          <a:lstStyle/>
          <a:p>
            <a:r>
              <a:rPr lang="en-IN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AREAS OF IMPROVEMENT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7CCAB43-FDD5-43DD-8B44-0A6511E273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3760"/>
            <a:ext cx="12192000" cy="5984239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Non Functional FRUs &amp; basic facilities at DH level (South Garo Hills District) (Nearest Facility in Tura DH, 3 hours away) 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Large number of Home deliveries in state.</a:t>
            </a:r>
          </a:p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Majority of Key staff  not trained in SBA,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EmONC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BeMOC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NSSK, IUCD, PPIUCD, etc.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Dakshata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was initiated</a:t>
            </a:r>
          </a:p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Newborns administered Vitamin K3 instead of the recommended K1 </a:t>
            </a: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Free Diagnostic Services Initiative not implemented 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Free Drugs Initiative and Facility wise EDL not notified.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Low utilization of 102 Ambulances.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Grievance Redressal System non-functional.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Maternal Death Review - No corrective actions were taken on the findings MDR. 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Home distribution of Misoprostol was not taking place, despite high home deliveries. 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State New Born action plan yet to be rolled out as per INAP guidelines.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Immunization coverage was overall low.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Menstrual Hygiene Programme was not rolled out in the state.</a:t>
            </a: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3727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7240CD6-F788-4B86-891A-9C9F0A7C0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41679"/>
          </a:xfrm>
        </p:spPr>
        <p:txBody>
          <a:bodyPr/>
          <a:lstStyle/>
          <a:p>
            <a:r>
              <a:rPr lang="en-IN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AREAS OF IMPROVEMENT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7CCAB43-FDD5-43DD-8B44-0A6511E273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3760"/>
            <a:ext cx="12192000" cy="5984239"/>
          </a:xfrm>
        </p:spPr>
        <p:txBody>
          <a:bodyPr>
            <a:normAutofit/>
          </a:bodyPr>
          <a:lstStyle/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Delay in recruitment of HR for State Quality Assurance Unit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NQAS certification of facilities not started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Provisions like dialysis under NCD are not being offered free of cost to beneficiaries.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Salt Testing Kit (STK) procured, but not distributed in the field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Lab confirmation of outbreaks is overall weak under IDSP.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State doesn’t have an operational State TB training &amp; Demonstration </a:t>
            </a:r>
            <a:r>
              <a:rPr lang="en-I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Center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its own and is dependent on Assam for many of the trainings.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Issues regarding timely entries in </a:t>
            </a:r>
            <a:r>
              <a:rPr lang="en-I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Nikshay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East Khasi Hills and West Garo Hills – selected districts for roll out the Universal Screening of common NCDs. 208 ASHAs were trained on NCD module, while the training of remaining workforce is yet to start.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SGH: There is overall vacancy of 12% regular posts and 13% of NHM positions. Key positions like 1 DM&amp;HO, 12/12 Specialists, 11/35 Medical Officers  are vacant in the district.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There’s no documented HR Policy for NHM HR in state.</a:t>
            </a:r>
          </a:p>
          <a:p>
            <a:pPr algn="just"/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7937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7240CD6-F788-4B86-891A-9C9F0A7C0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41679"/>
          </a:xfrm>
        </p:spPr>
        <p:txBody>
          <a:bodyPr/>
          <a:lstStyle/>
          <a:p>
            <a:r>
              <a:rPr lang="en-IN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AREAS OF IMPROVEMENT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7CCAB43-FDD5-43DD-8B44-0A6511E273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3760"/>
            <a:ext cx="12192000" cy="5984239"/>
          </a:xfrm>
        </p:spPr>
        <p:txBody>
          <a:bodyPr>
            <a:normAutofit/>
          </a:bodyPr>
          <a:lstStyle/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Selection of ASHA not community led and as per national guidelines. 132 villages in state do not have an ASHA.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ASHAs trainings are conducted in a non-residential mode, and delay reported due to non-availability of district trainers.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Timely refilling of ASHA drug kit was not being done.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29% of MAS could not open bank account as banks were reluctant to open zero-balance saving account. 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RKS meetings not being held regularly at all levels. No RKS formed at the level of UPHC. 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Lack of awareness was observed for VISHAKHA guidelines across the districts.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Non-implementation of BMW Rules 2016.</a:t>
            </a:r>
          </a:p>
          <a:p>
            <a:pPr marL="0" indent="0">
              <a:buNone/>
            </a:pP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4494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7240CD6-F788-4B86-891A-9C9F0A7C0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41679"/>
          </a:xfrm>
        </p:spPr>
        <p:txBody>
          <a:bodyPr/>
          <a:lstStyle/>
          <a:p>
            <a:r>
              <a:rPr lang="en-IN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7CCAB43-FDD5-43DD-8B44-0A6511E273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03316"/>
            <a:ext cx="12192000" cy="6254684"/>
          </a:xfrm>
        </p:spPr>
        <p:txBody>
          <a:bodyPr>
            <a:normAutofit/>
          </a:bodyPr>
          <a:lstStyle/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102 call centre to be operationalized to improve the utilization of referral transport.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facilities having full complement of required HR needs to be operationalized as FRU.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Setting up and operationalization of DEIC and skill lab at DHs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Implementation of home based distribution of Misoprostol in areas with high home deliveries for preventing PPH.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Roll out of Menstrual Hygiene programme.</a:t>
            </a:r>
          </a:p>
          <a:p>
            <a:pPr algn="just"/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Need of convergence, advocacy and involvement of religious/ community heads for improving the coverage.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 sub-centres are identified after gap analysis (HR, Infrastructure and equipment) in Two districts – EKH, WGH to be upgraded as H&amp;WC. Infrastructure up-gradation work of selected sub-centres needs to be initiated based on gap analysis.</a:t>
            </a:r>
          </a:p>
          <a:p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Mechanisms to preferably provide dialysis services free of cost to at least BPL patients.</a:t>
            </a: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2499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839</TotalTime>
  <Words>1208</Words>
  <Application>Microsoft Office PowerPoint</Application>
  <PresentationFormat>Custom</PresentationFormat>
  <Paragraphs>115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POSITIVES</vt:lpstr>
      <vt:lpstr>‘Pink-Taxi’</vt:lpstr>
      <vt:lpstr>Kayakalp Winner CHC (Chokpot) in South Garo Hills District</vt:lpstr>
      <vt:lpstr>POSITIVES</vt:lpstr>
      <vt:lpstr>AREAS OF IMPROVEMENT</vt:lpstr>
      <vt:lpstr>AREAS OF IMPROVEMENT</vt:lpstr>
      <vt:lpstr>AREAS OF IMPROVEMENT</vt:lpstr>
      <vt:lpstr>RECOMMENDATIONS</vt:lpstr>
      <vt:lpstr>RECOMMENDATIONS</vt:lpstr>
      <vt:lpstr>RECOMMENDATIONS</vt:lpstr>
      <vt:lpstr>RECOMMENDATIONS</vt:lpstr>
      <vt:lpstr>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NEHA DUMKA</dc:creator>
  <cp:lastModifiedBy>lenovo</cp:lastModifiedBy>
  <cp:revision>148</cp:revision>
  <dcterms:created xsi:type="dcterms:W3CDTF">2018-06-12T04:23:04Z</dcterms:created>
  <dcterms:modified xsi:type="dcterms:W3CDTF">2018-06-15T11:14:24Z</dcterms:modified>
</cp:coreProperties>
</file>